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3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2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5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2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4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3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6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7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90E8-FEDE-4584-A513-31F705CA142C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2736-D128-44DC-A05A-9EBA7C98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6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DXo52LHFtB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149531"/>
            <a:ext cx="78115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otype Corsiva" panose="03010101010201010101" pitchFamily="66" charset="0"/>
                <a:ea typeface="Gadugi" panose="020B0502040204020203" pitchFamily="34" charset="0"/>
              </a:rPr>
              <a:t>“Do you dare to step into the place between?”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9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841863" y="261257"/>
            <a:ext cx="9562011" cy="3657600"/>
          </a:xfrm>
          <a:prstGeom prst="wedgeEllipseCallout">
            <a:avLst>
              <a:gd name="adj1" fmla="val -52254"/>
              <a:gd name="adj2" fmla="val 703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1280160"/>
            <a:ext cx="6466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Gadugi" panose="020B0502040204020203" pitchFamily="34" charset="0"/>
              </a:rPr>
              <a:t>Read this page aloud in pairs – use clues about the font size and punctuation to make your expression fantastic.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1131" y="5238205"/>
            <a:ext cx="943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Why do you think the author chose purple smoke?                 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E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Could Leon really “smell the magic”?  What could the author mean here?      </a:t>
            </a: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I/E</a:t>
            </a:r>
          </a:p>
        </p:txBody>
      </p:sp>
    </p:spTree>
    <p:extLst>
      <p:ext uri="{BB962C8B-B14F-4D97-AF65-F5344CB8AC3E}">
        <p14:creationId xmlns:p14="http://schemas.microsoft.com/office/powerpoint/2010/main" val="73512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38" y="378823"/>
            <a:ext cx="10202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1</a:t>
            </a:r>
            <a:r>
              <a:rPr lang="en-US" sz="3200" dirty="0">
                <a:latin typeface="Gabriola" panose="04040605051002020D02" pitchFamily="82" charset="0"/>
                <a:ea typeface="Gadugi" panose="020B0502040204020203" pitchFamily="34" charset="0"/>
              </a:rPr>
              <a:t>.  Read the page together – try to match any of the details from the picture with each of the tricks that are mentioned.     R</a:t>
            </a:r>
          </a:p>
          <a:p>
            <a:endParaRPr lang="en-US" sz="3200" dirty="0">
              <a:latin typeface="Gabriola" panose="04040605051002020D02" pitchFamily="82" charset="0"/>
              <a:ea typeface="Gadugi" panose="020B0502040204020203" pitchFamily="34" charset="0"/>
            </a:endParaRPr>
          </a:p>
          <a:p>
            <a:endParaRPr lang="en-US" sz="3200" dirty="0">
              <a:latin typeface="Gabriola" panose="04040605051002020D02" pitchFamily="82" charset="0"/>
              <a:ea typeface="Gadugi" panose="020B0502040204020203" pitchFamily="34" charset="0"/>
            </a:endParaRPr>
          </a:p>
          <a:p>
            <a:r>
              <a:rPr lang="en-US" sz="3200" dirty="0">
                <a:latin typeface="Gabriola" panose="04040605051002020D02" pitchFamily="82" charset="0"/>
                <a:ea typeface="Gadugi" panose="020B0502040204020203" pitchFamily="34" charset="0"/>
              </a:rPr>
              <a:t>2. Put the four tricks into the order in which you think you’d be most impressed – why?     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16" y="3306128"/>
            <a:ext cx="5784385" cy="30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8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809897"/>
            <a:ext cx="112079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</a:rPr>
              <a:t>Pause and consider…</a:t>
            </a:r>
          </a:p>
          <a:p>
            <a:pPr marL="342900" indent="-342900">
              <a:buAutoNum type="arabicPeriod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Why do you think Little Mo gasps?     I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2. Why do you think Leon “knew it had to be him”?    I</a:t>
            </a:r>
          </a:p>
          <a:p>
            <a:pPr marL="342900" indent="-342900">
              <a:buAutoNum type="arabicPeriod"/>
            </a:pP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3. How do you think the actual box cut into the page helps us to picture Leon’s adventure?    E</a:t>
            </a:r>
          </a:p>
          <a:p>
            <a:pPr marL="342900" indent="-342900">
              <a:buAutoNum type="arabicPeriod"/>
            </a:pP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4. Why do you think the illustrator had the magician staring through the box?    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72A31-307C-2348-ACED-BB357F8A9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85" y="185531"/>
            <a:ext cx="1864766" cy="30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5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647" y="339634"/>
            <a:ext cx="96403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What was inside the box?</a:t>
            </a: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Who does he meet?</a:t>
            </a: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Where does Leon find out he is?</a:t>
            </a: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What is the ‘place between’?</a:t>
            </a: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How would you describe ‘pantaloons trousers’?</a:t>
            </a: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How would you describe Leon’s feelings right now?</a:t>
            </a: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7. Based on what he’s been told, what objects would you predict Leon might see on the next page?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6570617" y="822959"/>
            <a:ext cx="5159829" cy="5042263"/>
          </a:xfrm>
          <a:prstGeom prst="cloudCallout">
            <a:avLst>
              <a:gd name="adj1" fmla="val -128412"/>
              <a:gd name="adj2" fmla="val 457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3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10" y="222069"/>
            <a:ext cx="10110650" cy="25545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What does Leon find and why is it there?      R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How do we know it is lonely?             I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What do you think Leon will do about it?       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7E88C-F5CE-B543-9A9C-160864845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95" y="3313043"/>
            <a:ext cx="1832616" cy="30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2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een, sitting, table&#10;&#10;Description automatically generated">
            <a:extLst>
              <a:ext uri="{FF2B5EF4-FFF2-40B4-BE49-F238E27FC236}">
                <a16:creationId xmlns:a16="http://schemas.microsoft.com/office/drawing/2014/main" id="{244CB774-2184-A147-A928-2F2E8C01D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15"/>
            <a:ext cx="2302565" cy="2302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8059" y="133004"/>
            <a:ext cx="9942022" cy="35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     </a:t>
            </a:r>
            <a:r>
              <a:rPr lang="en-US" u="sng" dirty="0">
                <a:latin typeface="Comic Sans MS" panose="030F0702030302020204" pitchFamily="66" charset="0"/>
              </a:rPr>
              <a:t>Looking closely…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           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1. Find and copy </a:t>
            </a:r>
            <a:r>
              <a:rPr lang="en-US" b="1" dirty="0">
                <a:latin typeface="Comic Sans MS" panose="030F0702030302020204" pitchFamily="66" charset="0"/>
              </a:rPr>
              <a:t>two</a:t>
            </a:r>
            <a:r>
              <a:rPr lang="en-US" dirty="0">
                <a:latin typeface="Comic Sans MS" panose="030F0702030302020204" pitchFamily="66" charset="0"/>
              </a:rPr>
              <a:t> adjectives that show us how Leon is feeling.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       2. Find and copy </a:t>
            </a:r>
            <a:r>
              <a:rPr lang="en-US" b="1" dirty="0">
                <a:latin typeface="Comic Sans MS" panose="030F0702030302020204" pitchFamily="66" charset="0"/>
              </a:rPr>
              <a:t>two</a:t>
            </a:r>
            <a:r>
              <a:rPr lang="en-US" dirty="0">
                <a:latin typeface="Comic Sans MS" panose="030F0702030302020204" pitchFamily="66" charset="0"/>
              </a:rPr>
              <a:t> words that help us feel as though the atmosphere is a bit like space.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3. Look again at the ‘flying back’ page – what tiny detail can you spot that helps to explain the front cover?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4. What do you think the magician is thinking?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6829499" y="2829889"/>
            <a:ext cx="5016138" cy="3659718"/>
          </a:xfrm>
          <a:prstGeom prst="cloudCallout">
            <a:avLst>
              <a:gd name="adj1" fmla="val -131347"/>
              <a:gd name="adj2" fmla="val 341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2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268" y="479764"/>
            <a:ext cx="73282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Gadugi" panose="020B0502040204020203" pitchFamily="34" charset="0"/>
                <a:ea typeface="Gadugi" panose="020B0502040204020203" pitchFamily="34" charset="0"/>
              </a:rPr>
              <a:t>What is ‘sharp tap’?  Try to create one on the desk.</a:t>
            </a:r>
          </a:p>
          <a:p>
            <a:pPr marL="342900" indent="-342900">
              <a:buAutoNum type="arabicPeriod"/>
            </a:pPr>
            <a:endParaRPr lang="en-US" sz="2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Gadugi" panose="020B0502040204020203" pitchFamily="34" charset="0"/>
                <a:ea typeface="Gadugi" panose="020B0502040204020203" pitchFamily="34" charset="0"/>
              </a:rPr>
              <a:t>What does ‘majestic’ mean?  </a:t>
            </a:r>
          </a:p>
          <a:p>
            <a:pPr marL="342900" indent="-342900">
              <a:buAutoNum type="arabicPeriod"/>
            </a:pPr>
            <a:endParaRPr lang="en-US" sz="2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Gadugi" panose="020B0502040204020203" pitchFamily="34" charset="0"/>
                <a:ea typeface="Gadugi" panose="020B0502040204020203" pitchFamily="34" charset="0"/>
              </a:rPr>
              <a:t>Why do you think Tom and Little Mo clap the loudest of all?</a:t>
            </a:r>
          </a:p>
          <a:p>
            <a:pPr marL="342900" indent="-342900">
              <a:buAutoNum type="arabicPeriod"/>
            </a:pPr>
            <a:endParaRPr lang="en-US" sz="2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Gadugi" panose="020B0502040204020203" pitchFamily="34" charset="0"/>
                <a:ea typeface="Gadugi" panose="020B0502040204020203" pitchFamily="34" charset="0"/>
              </a:rPr>
              <a:t>What has happened to Tom’s opinion?</a:t>
            </a:r>
          </a:p>
          <a:p>
            <a:pPr marL="342900" indent="-342900">
              <a:buAutoNum type="arabicPeriod"/>
            </a:pPr>
            <a:endParaRPr lang="en-US" sz="2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Gadugi" panose="020B0502040204020203" pitchFamily="34" charset="0"/>
                <a:ea typeface="Gadugi" panose="020B0502040204020203" pitchFamily="34" charset="0"/>
              </a:rPr>
              <a:t>Who isn’t mentioned?   Why could this be?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6CD2A-727C-4A4E-AD3E-1C4721501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84" y="479764"/>
            <a:ext cx="3236842" cy="53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58213"/>
      </p:ext>
    </p:extLst>
  </p:cSld>
  <p:clrMapOvr>
    <a:masterClrMapping/>
  </p:clrMapOvr>
  <p:transition spd="slow">
    <p:sndAc>
      <p:stSnd>
        <p:snd r:embed="rId2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326571"/>
            <a:ext cx="9875520" cy="6001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“</a:t>
            </a:r>
            <a:r>
              <a:rPr lang="en-US" sz="4800" b="1" dirty="0">
                <a:latin typeface="Monotype Corsiva" panose="03010101010201010101" pitchFamily="66" charset="0"/>
              </a:rPr>
              <a:t>DID YOU REALLY DISAPPEAR?” asked Pete as they shuffled out into the night.</a:t>
            </a:r>
          </a:p>
          <a:p>
            <a:r>
              <a:rPr lang="en-US" sz="4800" b="1" dirty="0">
                <a:latin typeface="Monotype Corsiva" panose="03010101010201010101" pitchFamily="66" charset="0"/>
              </a:rPr>
              <a:t>  “Of course he did,” said Tom.  “See, this is a magic rabbit.”  </a:t>
            </a:r>
          </a:p>
          <a:p>
            <a:r>
              <a:rPr lang="en-US" sz="4800" b="1" dirty="0">
                <a:latin typeface="Monotype Corsiva" panose="03010101010201010101" pitchFamily="66" charset="0"/>
              </a:rPr>
              <a:t>He stroked her long, soft ears.</a:t>
            </a:r>
          </a:p>
          <a:p>
            <a:r>
              <a:rPr lang="en-US" sz="4800" b="1" dirty="0">
                <a:latin typeface="Monotype Corsiva" panose="03010101010201010101" pitchFamily="66" charset="0"/>
              </a:rPr>
              <a:t>“BUT WHERE DID YOU GO?” asked Little Mo.</a:t>
            </a:r>
          </a:p>
        </p:txBody>
      </p:sp>
    </p:spTree>
    <p:extLst>
      <p:ext uri="{BB962C8B-B14F-4D97-AF65-F5344CB8AC3E}">
        <p14:creationId xmlns:p14="http://schemas.microsoft.com/office/powerpoint/2010/main" val="212804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1" y="0"/>
            <a:ext cx="8987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/>
          </a:p>
          <a:p>
            <a:pPr algn="ctr"/>
            <a:r>
              <a:rPr lang="en-US" b="1" u="sng" dirty="0">
                <a:solidFill>
                  <a:srgbClr val="002060"/>
                </a:solidFill>
              </a:rPr>
              <a:t>Sequencing challenge: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Below is a list of all the tricks included in the show.  Can you put them into the right order and complete the director’s notes?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5551714" y="1477329"/>
            <a:ext cx="5904412" cy="436176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39990" y="2233749"/>
            <a:ext cx="41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Tempus Sans ITC" panose="04020404030D07020202" pitchFamily="82" charset="0"/>
              </a:rPr>
              <a:t>Director’s notes - acts in order of appearance…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2037806"/>
            <a:ext cx="50030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Barrel organ monkey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Magic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Paper flowers from the magician’s sleeves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Magic carpet 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Mechanical toys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of the audience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Silk scarves changing colour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Audience member visits the place between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turns into the night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Juggling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Sparks from Abdul Kazam’s fingertips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5" y="619179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What happens that the director couldn’t have known would happen?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5586131"/>
            <a:ext cx="732023" cy="6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9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1" y="1619794"/>
            <a:ext cx="10554790" cy="433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What can we deduce about Leon?  </a:t>
            </a: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How old is he?                 What is he holding?                What is he wearing?               Where is he?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Where might the story be set?</a:t>
            </a:r>
          </a:p>
          <a:p>
            <a:pPr marL="342900" indent="-342900">
              <a:buAutoNum type="arabicPeriod" startAt="2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What clues are there that it is about magic?</a:t>
            </a:r>
          </a:p>
          <a:p>
            <a:pPr marL="342900" indent="-342900">
              <a:buAutoNum type="arabicPeriod" startAt="2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How does the page feel to the touch?   What effect does this have?</a:t>
            </a:r>
          </a:p>
          <a:p>
            <a:pPr marL="342900" indent="-342900">
              <a:buAutoNum type="arabicPeriod" startAt="2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What does the tag line say?  How does this give us clues?</a:t>
            </a:r>
          </a:p>
          <a:p>
            <a:pPr marL="342900" indent="-342900">
              <a:buAutoNum type="arabicPeriod" startAt="2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Complete the prediction sheet – keep it secret!  We’re going to seal it and keep it until the end!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854926" y="2129246"/>
            <a:ext cx="209005" cy="43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84617" y="2129246"/>
            <a:ext cx="169817" cy="43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81006" y="1907177"/>
            <a:ext cx="2573383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50823" y="1867989"/>
            <a:ext cx="4990011" cy="60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5841" y="235130"/>
            <a:ext cx="8804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u="sng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sz="2800" u="sng" dirty="0">
                <a:latin typeface="Gadugi" panose="020B0502040204020203" pitchFamily="34" charset="0"/>
                <a:ea typeface="Gadugi" panose="020B0502040204020203" pitchFamily="34" charset="0"/>
              </a:rPr>
              <a:t>First thoughts…looking at the cover</a:t>
            </a:r>
          </a:p>
        </p:txBody>
      </p:sp>
    </p:spTree>
    <p:extLst>
      <p:ext uri="{BB962C8B-B14F-4D97-AF65-F5344CB8AC3E}">
        <p14:creationId xmlns:p14="http://schemas.microsoft.com/office/powerpoint/2010/main" val="69821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423" y="1267097"/>
            <a:ext cx="77985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Gadugi" panose="020B0502040204020203" pitchFamily="34" charset="0"/>
                <a:ea typeface="Gadugi" panose="020B0502040204020203" pitchFamily="34" charset="0"/>
              </a:rPr>
              <a:t>Look closely at the picture</a:t>
            </a:r>
            <a:r>
              <a:rPr lang="en-US" sz="2800" dirty="0">
                <a:latin typeface="Gadugi" panose="020B0502040204020203" pitchFamily="34" charset="0"/>
                <a:ea typeface="Gadugi" panose="020B0502040204020203" pitchFamily="34" charset="0"/>
              </a:rPr>
              <a:t>:</a:t>
            </a:r>
          </a:p>
          <a:p>
            <a:endParaRPr lang="en-US" sz="2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Gadugi" panose="020B0502040204020203" pitchFamily="34" charset="0"/>
                <a:ea typeface="Gadugi" panose="020B0502040204020203" pitchFamily="34" charset="0"/>
              </a:rPr>
              <a:t>Where are the children?   How can you tell?</a:t>
            </a:r>
          </a:p>
          <a:p>
            <a:pPr marL="342900" indent="-342900">
              <a:buAutoNum type="arabicPeriod"/>
            </a:pPr>
            <a:endParaRPr lang="en-US" sz="2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Gadugi" panose="020B0502040204020203" pitchFamily="34" charset="0"/>
                <a:ea typeface="Gadugi" panose="020B0502040204020203" pitchFamily="34" charset="0"/>
              </a:rPr>
              <a:t>Find at least three clues about the weather and time of year.</a:t>
            </a:r>
          </a:p>
          <a:p>
            <a:pPr marL="342900" indent="-342900">
              <a:buAutoNum type="arabicPeriod"/>
            </a:pPr>
            <a:endParaRPr lang="en-US" sz="2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Gadugi" panose="020B0502040204020203" pitchFamily="34" charset="0"/>
                <a:ea typeface="Gadugi" panose="020B0502040204020203" pitchFamily="34" charset="0"/>
              </a:rPr>
              <a:t>Who is most interested?  How do you know?</a:t>
            </a:r>
          </a:p>
        </p:txBody>
      </p:sp>
      <p:pic>
        <p:nvPicPr>
          <p:cNvPr id="4" name="Picture 3" descr="A picture containing green, sitting, table&#10;&#10;Description automatically generated">
            <a:extLst>
              <a:ext uri="{FF2B5EF4-FFF2-40B4-BE49-F238E27FC236}">
                <a16:creationId xmlns:a16="http://schemas.microsoft.com/office/drawing/2014/main" id="{4BF1422D-325E-6A4D-A265-F422E2F5A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52" y="306864"/>
            <a:ext cx="2729948" cy="2729948"/>
          </a:xfrm>
          <a:prstGeom prst="rect">
            <a:avLst/>
          </a:prstGeom>
        </p:spPr>
      </p:pic>
      <p:pic>
        <p:nvPicPr>
          <p:cNvPr id="6" name="Picture 5" descr="A picture containing green, sitting, table&#10;&#10;Description automatically generated">
            <a:extLst>
              <a:ext uri="{FF2B5EF4-FFF2-40B4-BE49-F238E27FC236}">
                <a16:creationId xmlns:a16="http://schemas.microsoft.com/office/drawing/2014/main" id="{1FDEBDBB-70F3-4D4B-B362-2C05B0A9C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052" y="459264"/>
            <a:ext cx="2729948" cy="27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0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208" y="836023"/>
            <a:ext cx="92897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Meeting the characters…</a:t>
            </a:r>
          </a:p>
          <a:p>
            <a:endParaRPr lang="en-US" dirty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1. Draw four stick characters.</a:t>
            </a:r>
          </a:p>
          <a:p>
            <a:r>
              <a:rPr lang="en-US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2. Label them with the names of the four children.</a:t>
            </a:r>
          </a:p>
          <a:p>
            <a:r>
              <a:rPr lang="en-US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3. Find a way to show how you think they are related – how do you know?</a:t>
            </a:r>
          </a:p>
          <a:p>
            <a:r>
              <a:rPr lang="en-US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4. Put a star next to the two who believe in magic and a black circle next to the two who don’t.</a:t>
            </a:r>
          </a:p>
          <a:p>
            <a:r>
              <a:rPr lang="en-US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5. Number them 1-4 from the youngest up to the oldest – how do you know?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u="sng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u="sng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u="sng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Word hunt!</a:t>
            </a:r>
          </a:p>
          <a:p>
            <a:endParaRPr lang="en-US" dirty="0">
              <a:solidFill>
                <a:schemeClr val="accent5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Find and copy </a:t>
            </a:r>
            <a:r>
              <a:rPr lang="en-US" b="1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two</a:t>
            </a:r>
            <a:r>
              <a:rPr lang="en-US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verbs that show they have to be quiet.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Find and copy </a:t>
            </a:r>
            <a:r>
              <a:rPr lang="en-US" b="1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 adverb</a:t>
            </a:r>
            <a:r>
              <a:rPr lang="en-US" dirty="0">
                <a:solidFill>
                  <a:schemeClr val="accent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that shows the crowd really want to get started.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5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2732E4-A502-684D-B86D-C213E346F548}"/>
              </a:ext>
            </a:extLst>
          </p:cNvPr>
          <p:cNvCxnSpPr>
            <a:cxnSpLocks/>
          </p:cNvCxnSpPr>
          <p:nvPr/>
        </p:nvCxnSpPr>
        <p:spPr>
          <a:xfrm flipH="1">
            <a:off x="11330606" y="1245704"/>
            <a:ext cx="1" cy="14444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miley Face 10">
            <a:extLst>
              <a:ext uri="{FF2B5EF4-FFF2-40B4-BE49-F238E27FC236}">
                <a16:creationId xmlns:a16="http://schemas.microsoft.com/office/drawing/2014/main" id="{9F05351A-1551-7A4D-A144-5D834F2AF101}"/>
              </a:ext>
            </a:extLst>
          </p:cNvPr>
          <p:cNvSpPr/>
          <p:nvPr/>
        </p:nvSpPr>
        <p:spPr>
          <a:xfrm>
            <a:off x="10999303" y="649358"/>
            <a:ext cx="689113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203E5C-EB17-614C-B8B2-DE9411560896}"/>
              </a:ext>
            </a:extLst>
          </p:cNvPr>
          <p:cNvCxnSpPr/>
          <p:nvPr/>
        </p:nvCxnSpPr>
        <p:spPr>
          <a:xfrm>
            <a:off x="10694504" y="1736035"/>
            <a:ext cx="1205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BAE60-1538-0A4B-9588-C418C4AB7E14}"/>
              </a:ext>
            </a:extLst>
          </p:cNvPr>
          <p:cNvCxnSpPr/>
          <p:nvPr/>
        </p:nvCxnSpPr>
        <p:spPr>
          <a:xfrm flipH="1">
            <a:off x="10575235" y="2690191"/>
            <a:ext cx="768625" cy="7388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8A878E-1389-4344-B90D-11307795B751}"/>
              </a:ext>
            </a:extLst>
          </p:cNvPr>
          <p:cNvCxnSpPr/>
          <p:nvPr/>
        </p:nvCxnSpPr>
        <p:spPr>
          <a:xfrm>
            <a:off x="11330606" y="2690191"/>
            <a:ext cx="569846" cy="7388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green, sitting, table&#10;&#10;Description automatically generated">
            <a:extLst>
              <a:ext uri="{FF2B5EF4-FFF2-40B4-BE49-F238E27FC236}">
                <a16:creationId xmlns:a16="http://schemas.microsoft.com/office/drawing/2014/main" id="{1083367B-92D2-6144-84C6-E39DD8C9A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6" y="4610814"/>
            <a:ext cx="1543358" cy="154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6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3294" y="325246"/>
            <a:ext cx="97448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1. Use the picture to work out what the word ‘braid’ means.              I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2. What does ‘ripple’ mean?  How does it help us to picture how it moves?  V/E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3. Why do you think the author chose the colour gold?   E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4. How does this page build the tension still further?   E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5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Choose three words to describe how the characters are feeling.   V</a:t>
            </a:r>
          </a:p>
          <a:p>
            <a:pPr marL="342900" indent="-342900">
              <a:buAutoNum type="arabicPeriod" startAt="5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5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Use your knowledge of magic shows and the front cover to predict something that might now happen…     P</a:t>
            </a:r>
          </a:p>
          <a:p>
            <a:pPr marL="342900" indent="-342900">
              <a:buAutoNum type="arabicPeriod" startAt="5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5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Use the clue on the next slide to predict what the first act might be…    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556A9-EDF8-8C40-9488-95C7785CE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1" y="3741639"/>
            <a:ext cx="3755335" cy="37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5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7" y="261257"/>
            <a:ext cx="6753497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4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een, sitting, table&#10;&#10;Description automatically generated">
            <a:extLst>
              <a:ext uri="{FF2B5EF4-FFF2-40B4-BE49-F238E27FC236}">
                <a16:creationId xmlns:a16="http://schemas.microsoft.com/office/drawing/2014/main" id="{208BAB42-9512-4248-A6DE-5A73C3EF8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6" y="3288440"/>
            <a:ext cx="1884451" cy="1884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5061" y="339634"/>
            <a:ext cx="95871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Follow carefully and look at how the words are read differently when the font changes and the ellipsis is included…</a:t>
            </a:r>
          </a:p>
          <a:p>
            <a:pPr marL="342900" indent="-342900">
              <a:buAutoNum type="arabicPeriod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What is the contrast between the size of the first and last lines?                      E</a:t>
            </a: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What effect does this have on how we read it?</a:t>
            </a: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How does the ellipsis add suspense?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2. How do the jugglers enter the stage?  Why is this more dramatic than just walking on?    V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3. Identify as many sounds as you can from this page.       R/V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4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Choose three adjectives to describe the audience’s thoughts after that act.    S</a:t>
            </a:r>
          </a:p>
          <a:p>
            <a:pPr marL="342900" indent="-342900">
              <a:buAutoNum type="arabicPeriod" startAt="4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4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0201143" y="4987361"/>
            <a:ext cx="1854926" cy="1436915"/>
          </a:xfrm>
          <a:prstGeom prst="cloudCallout">
            <a:avLst>
              <a:gd name="adj1" fmla="val -101819"/>
              <a:gd name="adj2" fmla="val 552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1" y="900928"/>
            <a:ext cx="2114957" cy="13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0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2126" y="992777"/>
            <a:ext cx="5327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7886" y="3244333"/>
            <a:ext cx="58741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https://www.youtube.com/watch?v=DXo52LHFtBs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D8A6D-E088-E04B-BAAD-335FE15E5159}"/>
              </a:ext>
            </a:extLst>
          </p:cNvPr>
          <p:cNvSpPr/>
          <p:nvPr/>
        </p:nvSpPr>
        <p:spPr>
          <a:xfrm>
            <a:off x="410817" y="1693813"/>
            <a:ext cx="107731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&lt;a </a:t>
            </a:r>
            <a:r>
              <a:rPr lang="en-US" sz="800" dirty="0" err="1">
                <a:latin typeface="Gadugi" panose="020B0502040204020203" pitchFamily="34" charset="0"/>
                <a:ea typeface="Gadugi" panose="020B0502040204020203" pitchFamily="34" charset="0"/>
              </a:rPr>
              <a:t>href</a:t>
            </a:r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="https://</a:t>
            </a:r>
            <a:r>
              <a:rPr lang="en-US" sz="800" dirty="0" err="1">
                <a:latin typeface="Gadugi" panose="020B0502040204020203" pitchFamily="34" charset="0"/>
                <a:ea typeface="Gadugi" panose="020B0502040204020203" pitchFamily="34" charset="0"/>
              </a:rPr>
              <a:t>www.tripadvisor.co.uk</a:t>
            </a:r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/LocationPhotos-g209968-Bakewell_Peak_District_National_Park_England.html#194696156"&gt;&lt;</a:t>
            </a:r>
            <a:r>
              <a:rPr lang="en-US" sz="800" dirty="0" err="1">
                <a:latin typeface="Gadugi" panose="020B0502040204020203" pitchFamily="34" charset="0"/>
                <a:ea typeface="Gadugi" panose="020B0502040204020203" pitchFamily="34" charset="0"/>
              </a:rPr>
              <a:t>img</a:t>
            </a:r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 alt="" </a:t>
            </a:r>
            <a:r>
              <a:rPr lang="en-US" sz="800" dirty="0" err="1">
                <a:latin typeface="Gadugi" panose="020B0502040204020203" pitchFamily="34" charset="0"/>
                <a:ea typeface="Gadugi" panose="020B0502040204020203" pitchFamily="34" charset="0"/>
              </a:rPr>
              <a:t>src</a:t>
            </a:r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="https://media-</a:t>
            </a:r>
            <a:r>
              <a:rPr lang="en-US" sz="800" dirty="0" err="1">
                <a:latin typeface="Gadugi" panose="020B0502040204020203" pitchFamily="34" charset="0"/>
                <a:ea typeface="Gadugi" panose="020B0502040204020203" pitchFamily="34" charset="0"/>
              </a:rPr>
              <a:t>cdn.tripadvisor.com</a:t>
            </a:r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/media/photo-s/0b/9a/d3/dc/</a:t>
            </a:r>
            <a:r>
              <a:rPr lang="en-US" sz="800" dirty="0" err="1">
                <a:latin typeface="Gadugi" panose="020B0502040204020203" pitchFamily="34" charset="0"/>
                <a:ea typeface="Gadugi" panose="020B0502040204020203" pitchFamily="34" charset="0"/>
              </a:rPr>
              <a:t>bakewell</a:t>
            </a:r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-s-official-</a:t>
            </a:r>
            <a:r>
              <a:rPr lang="en-US" sz="800" dirty="0" err="1">
                <a:latin typeface="Gadugi" panose="020B0502040204020203" pitchFamily="34" charset="0"/>
                <a:ea typeface="Gadugi" panose="020B0502040204020203" pitchFamily="34" charset="0"/>
              </a:rPr>
              <a:t>organ.jpg</a:t>
            </a:r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"/&gt;&lt;/a&gt;&lt;</a:t>
            </a:r>
            <a:r>
              <a:rPr lang="en-US" sz="800" dirty="0" err="1">
                <a:latin typeface="Gadugi" panose="020B0502040204020203" pitchFamily="34" charset="0"/>
                <a:ea typeface="Gadugi" panose="020B0502040204020203" pitchFamily="34" charset="0"/>
              </a:rPr>
              <a:t>br</a:t>
            </a:r>
            <a:r>
              <a:rPr lang="en-US" sz="800" dirty="0">
                <a:latin typeface="Gadugi" panose="020B0502040204020203" pitchFamily="34" charset="0"/>
                <a:ea typeface="Gadugi" panose="020B0502040204020203" pitchFamily="34" charset="0"/>
              </a:rPr>
              <a:t>/&gt;This photo of Bakewell is courtesy of </a:t>
            </a:r>
            <a:r>
              <a:rPr lang="en-US" sz="800" dirty="0" err="1">
                <a:latin typeface="Gadugi" panose="020B0502040204020203" pitchFamily="34" charset="0"/>
                <a:ea typeface="Gadugi" panose="020B0502040204020203" pitchFamily="34" charset="0"/>
              </a:rPr>
              <a:t>Tripadvisor</a:t>
            </a:r>
            <a:endParaRPr lang="en-US" sz="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8" name="Picture 7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82AB707C-53CF-414D-AE29-6C1B233C6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84" y="154813"/>
            <a:ext cx="8232089" cy="38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5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099" y="1188721"/>
            <a:ext cx="8948056" cy="424731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1.   Summarizing challenge!  Can you summarize what happens in these pages in less than 15 words?              S</a:t>
            </a:r>
            <a:endParaRPr lang="en-US" dirty="0"/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Can you identify at least three ways that the author creates a slightly spooky atmosphere on these pages?     E</a:t>
            </a:r>
          </a:p>
          <a:p>
            <a:pPr marL="342900" indent="-342900">
              <a:buAutoNum type="arabicPeriod" startAt="2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How does the music from the barrel organ seem to be alive?   I</a:t>
            </a:r>
          </a:p>
          <a:p>
            <a:pPr marL="342900" indent="-342900">
              <a:buAutoNum type="arabicPeriod" startAt="2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Can you identify all the verbs used to describe the mechanical toys?   V</a:t>
            </a:r>
          </a:p>
          <a:p>
            <a:pPr marL="342900" indent="-342900">
              <a:buAutoNum type="arabicPeriod" startAt="2"/>
            </a:pP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Why does Leon edge forward?  </a:t>
            </a: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           What does this tell us about how he feels?</a:t>
            </a: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                    How does the picture of him back this up?               I</a:t>
            </a:r>
          </a:p>
          <a:p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6.  Explain how the ellipsis adds tension…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ECABE-E3C7-D043-9783-11293EF35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31" y="3802710"/>
            <a:ext cx="2942647" cy="29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2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1213</Words>
  <Application>Microsoft Macintosh PowerPoint</Application>
  <PresentationFormat>Widescreen</PresentationFormat>
  <Paragraphs>191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Gabriola</vt:lpstr>
      <vt:lpstr>Gadugi</vt:lpstr>
      <vt:lpstr>Monotype Corsiva</vt:lpstr>
      <vt:lpstr>Tempus Sans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Crossland</dc:creator>
  <cp:lastModifiedBy>Claire Crossland</cp:lastModifiedBy>
  <cp:revision>26</cp:revision>
  <dcterms:created xsi:type="dcterms:W3CDTF">2019-11-12T11:51:12Z</dcterms:created>
  <dcterms:modified xsi:type="dcterms:W3CDTF">2020-06-02T15:19:31Z</dcterms:modified>
</cp:coreProperties>
</file>